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  <p:sldMasterId id="2147483654" r:id="rId2"/>
    <p:sldMasterId id="2147486026" r:id="rId3"/>
  </p:sldMasterIdLst>
  <p:notesMasterIdLst>
    <p:notesMasterId r:id="rId35"/>
  </p:notesMasterIdLst>
  <p:handoutMasterIdLst>
    <p:handoutMasterId r:id="rId36"/>
  </p:handoutMasterIdLst>
  <p:sldIdLst>
    <p:sldId id="571" r:id="rId4"/>
    <p:sldId id="579" r:id="rId5"/>
    <p:sldId id="578" r:id="rId6"/>
    <p:sldId id="293" r:id="rId7"/>
    <p:sldId id="570" r:id="rId8"/>
    <p:sldId id="295" r:id="rId9"/>
    <p:sldId id="313" r:id="rId10"/>
    <p:sldId id="311" r:id="rId11"/>
    <p:sldId id="575" r:id="rId12"/>
    <p:sldId id="257" r:id="rId13"/>
    <p:sldId id="278" r:id="rId14"/>
    <p:sldId id="258" r:id="rId15"/>
    <p:sldId id="259" r:id="rId16"/>
    <p:sldId id="260" r:id="rId17"/>
    <p:sldId id="277" r:id="rId18"/>
    <p:sldId id="261" r:id="rId19"/>
    <p:sldId id="262" r:id="rId20"/>
    <p:sldId id="263" r:id="rId21"/>
    <p:sldId id="264" r:id="rId22"/>
    <p:sldId id="266" r:id="rId23"/>
    <p:sldId id="273" r:id="rId24"/>
    <p:sldId id="576" r:id="rId25"/>
    <p:sldId id="268" r:id="rId26"/>
    <p:sldId id="267" r:id="rId27"/>
    <p:sldId id="269" r:id="rId28"/>
    <p:sldId id="270" r:id="rId29"/>
    <p:sldId id="271" r:id="rId30"/>
    <p:sldId id="272" r:id="rId31"/>
    <p:sldId id="274" r:id="rId32"/>
    <p:sldId id="275" r:id="rId33"/>
    <p:sldId id="276" r:id="rId34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Beck" initials="DB" lastIdx="1" clrIdx="0">
    <p:extLst>
      <p:ext uri="{19B8F6BF-5375-455C-9EA6-DF929625EA0E}">
        <p15:presenceInfo xmlns:p15="http://schemas.microsoft.com/office/powerpoint/2012/main" userId="S::dacb@uw.edu::6bd686d7-7a4e-42b7-b67b-8693844c6b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36"/>
    <p:restoredTop sz="94694"/>
  </p:normalViewPr>
  <p:slideViewPr>
    <p:cSldViewPr>
      <p:cViewPr varScale="1">
        <p:scale>
          <a:sx n="117" d="100"/>
          <a:sy n="117" d="100"/>
        </p:scale>
        <p:origin x="1008" y="16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10/3/24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talk through the working directory and staging (briefly)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2" name="Shape 19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talk through the way git fundamentally thinks</a:t>
            </a:r>
          </a:p>
          <a:p>
            <a:r>
              <a:t>purpose of the staging area is to make it possible to only commit some of the local changes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8" name="Shape 2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show the process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Shape 2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talk through the way git fundamentally thinks</a:t>
            </a:r>
          </a:p>
          <a:p>
            <a:r>
              <a:t>purpose of the staging area is to make it possible to only commit some of the local changes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order to push, you have to have all the remote changes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show FHD discussion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2" name="Shape 2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continuous integration</a:t>
            </a:r>
          </a:p>
          <a:p>
            <a:r>
              <a:t>templating</a:t>
            </a:r>
          </a:p>
          <a:p>
            <a:r>
              <a:t>changelog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4DB85C3-D261-5144-B905-A32315C3961E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4</a:t>
            </a:fld>
            <a:endParaRPr lang="en-US" altLang="x-none"/>
          </a:p>
        </p:txBody>
      </p:sp>
      <p:sp>
        <p:nvSpPr>
          <p:cNvPr id="18227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2348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D81120AC-83A4-FE49-AEA6-A8C1566DDB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6</a:t>
            </a:fld>
            <a:endParaRPr lang="en-US" altLang="x-none"/>
          </a:p>
        </p:txBody>
      </p:sp>
      <p:sp>
        <p:nvSpPr>
          <p:cNvPr id="18944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634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x-none">
              <a:ea typeface="ＭＳ Ｐゴシック" charset="-128"/>
            </a:endParaRPr>
          </a:p>
        </p:txBody>
      </p:sp>
      <p:sp>
        <p:nvSpPr>
          <p:cNvPr id="197635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7DD55A21-73C6-F84F-A5DA-DC0200DCB9D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7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4F0090-2CEF-7684-098B-D1678D4CE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>
            <a:extLst>
              <a:ext uri="{FF2B5EF4-FFF2-40B4-BE49-F238E27FC236}">
                <a16:creationId xmlns:a16="http://schemas.microsoft.com/office/drawing/2014/main" id="{150A69E0-5669-E31D-98AB-180645C09809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9</a:t>
            </a:fld>
            <a:endParaRPr lang="en-US" altLang="x-none"/>
          </a:p>
        </p:txBody>
      </p:sp>
      <p:sp>
        <p:nvSpPr>
          <p:cNvPr id="151555" name="Text Box 1">
            <a:extLst>
              <a:ext uri="{FF2B5EF4-FFF2-40B4-BE49-F238E27FC236}">
                <a16:creationId xmlns:a16="http://schemas.microsoft.com/office/drawing/2014/main" id="{94D08713-01BF-6848-8084-F809A2F1FC3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>
            <a:extLst>
              <a:ext uri="{FF2B5EF4-FFF2-40B4-BE49-F238E27FC236}">
                <a16:creationId xmlns:a16="http://schemas.microsoft.com/office/drawing/2014/main" id="{B33B6595-C52E-2362-95D5-84FFC80847C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5137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Delineate git vs GitHub: version control vs collaborative tools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 repos save the full history, but only the “deltas” — lightweight compared to multiple full copies</a:t>
            </a:r>
          </a:p>
          <a:p>
            <a:r>
              <a:t>preserves full, fine-grained history (depending on user behavior) — not just copies of major revisions</a:t>
            </a:r>
          </a:p>
          <a:p>
            <a:r>
              <a:t>with a little work (to capture the git information when code is run) you can always know exactly what code was run for any analysis</a:t>
            </a:r>
          </a:p>
          <a:p>
            <a:r>
              <a:t>branching &amp; merging: makes it easy to develop new features off the main stable branch and merge them in when ready, supports parallel development</a:t>
            </a:r>
          </a:p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Issue tracking: including labels, assignments, links between issues &amp; PRs</a:t>
            </a:r>
          </a:p>
          <a:p>
            <a:r>
              <a:t>Pull Request: process for merging changes into the main branch of repository, builds in code review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7" name="Shape 2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public vs open source</a:t>
            </a:r>
          </a:p>
          <a:p>
            <a:r>
              <a:t>No license means no one can use your code (or even write new code based on your code)</a:t>
            </a:r>
          </a:p>
          <a:p>
            <a:r>
              <a:t>spectrum of reproducibility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Line"/>
          <p:cNvSpPr/>
          <p:nvPr/>
        </p:nvSpPr>
        <p:spPr>
          <a:xfrm>
            <a:off x="5304235" y="5607843"/>
            <a:ext cx="1" cy="1000216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" name="Image"/>
          <p:cNvSpPr>
            <a:spLocks noGrp="1"/>
          </p:cNvSpPr>
          <p:nvPr>
            <p:ph type="pic" idx="21"/>
          </p:nvPr>
        </p:nvSpPr>
        <p:spPr>
          <a:xfrm>
            <a:off x="0" y="-17860"/>
            <a:ext cx="9144000" cy="54318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991195" y="5473899"/>
            <a:ext cx="4071938" cy="1196578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518547" y="5956101"/>
            <a:ext cx="3482578" cy="35718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5836963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401836" y="2312789"/>
            <a:ext cx="8340328" cy="2232422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953436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401836" y="3420070"/>
            <a:ext cx="3750803" cy="4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42" name="Image"/>
          <p:cNvSpPr>
            <a:spLocks noGrp="1"/>
          </p:cNvSpPr>
          <p:nvPr>
            <p:ph type="pic" idx="21"/>
          </p:nvPr>
        </p:nvSpPr>
        <p:spPr>
          <a:xfrm>
            <a:off x="3357563" y="0"/>
            <a:ext cx="10822781" cy="68669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1836" y="1009055"/>
            <a:ext cx="3750469" cy="223242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1836" y="3607594"/>
            <a:ext cx="3750469" cy="223242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9860261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8646365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6134790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"/>
          <p:cNvSpPr/>
          <p:nvPr/>
        </p:nvSpPr>
        <p:spPr>
          <a:xfrm>
            <a:off x="401836" y="1384102"/>
            <a:ext cx="3567230" cy="94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70" name="Image"/>
          <p:cNvSpPr>
            <a:spLocks noGrp="1"/>
          </p:cNvSpPr>
          <p:nvPr>
            <p:ph type="pic" idx="21"/>
          </p:nvPr>
        </p:nvSpPr>
        <p:spPr>
          <a:xfrm>
            <a:off x="4554141" y="-107156"/>
            <a:ext cx="4679156" cy="696515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401836" y="232172"/>
            <a:ext cx="3571875" cy="98226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1836" y="1562695"/>
            <a:ext cx="3571875" cy="4688086"/>
          </a:xfrm>
          <a:prstGeom prst="rect">
            <a:avLst/>
          </a:prstGeom>
        </p:spPr>
        <p:txBody>
          <a:bodyPr/>
          <a:lstStyle>
            <a:lvl1pPr marL="232164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64327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696491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928654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160818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59116" y="6425362"/>
            <a:ext cx="256480" cy="254044"/>
          </a:xfrm>
          <a:prstGeom prst="rect">
            <a:avLst/>
          </a:prstGeom>
        </p:spPr>
        <p:txBody>
          <a:bodyPr/>
          <a:lstStyle>
            <a:lvl1pPr algn="l"/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429161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Body Level One…"/>
          <p:cNvSpPr txBox="1">
            <a:spLocks noGrp="1"/>
          </p:cNvSpPr>
          <p:nvPr>
            <p:ph type="body" idx="1"/>
          </p:nvPr>
        </p:nvSpPr>
        <p:spPr>
          <a:xfrm>
            <a:off x="625078" y="625078"/>
            <a:ext cx="7884914" cy="559891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425923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"/>
          <p:cNvSpPr/>
          <p:nvPr/>
        </p:nvSpPr>
        <p:spPr>
          <a:xfrm flipH="1">
            <a:off x="6366866" y="357188"/>
            <a:ext cx="90" cy="5607866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89" name="Line"/>
          <p:cNvSpPr/>
          <p:nvPr/>
        </p:nvSpPr>
        <p:spPr>
          <a:xfrm>
            <a:off x="6366865" y="3138786"/>
            <a:ext cx="2424729" cy="4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90" name="Image"/>
          <p:cNvSpPr>
            <a:spLocks noGrp="1"/>
          </p:cNvSpPr>
          <p:nvPr>
            <p:ph type="pic" sz="half" idx="21"/>
          </p:nvPr>
        </p:nvSpPr>
        <p:spPr>
          <a:xfrm>
            <a:off x="6446258" y="3223679"/>
            <a:ext cx="4574999" cy="30539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Image"/>
          <p:cNvSpPr>
            <a:spLocks noGrp="1"/>
          </p:cNvSpPr>
          <p:nvPr>
            <p:ph type="pic" sz="quarter" idx="22"/>
          </p:nvPr>
        </p:nvSpPr>
        <p:spPr>
          <a:xfrm>
            <a:off x="6456164" y="-71438"/>
            <a:ext cx="2366367" cy="35182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Image"/>
          <p:cNvSpPr>
            <a:spLocks noGrp="1"/>
          </p:cNvSpPr>
          <p:nvPr>
            <p:ph type="pic" idx="23"/>
          </p:nvPr>
        </p:nvSpPr>
        <p:spPr>
          <a:xfrm>
            <a:off x="-562570" y="330399"/>
            <a:ext cx="7768828" cy="566296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6117" y="6090047"/>
            <a:ext cx="5884664" cy="6607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3342173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892969" y="4473773"/>
            <a:ext cx="7358063" cy="38388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321457">
              <a:spcBef>
                <a:spcPts val="0"/>
              </a:spcBef>
              <a:buSzTx/>
              <a:buFontTx/>
              <a:buNone/>
              <a:defRPr sz="1828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2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892969" y="3000596"/>
            <a:ext cx="7358063" cy="535339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321457">
              <a:spcBef>
                <a:spcPts val="1687"/>
              </a:spcBef>
              <a:buSzTx/>
              <a:buFontTx/>
              <a:buNone/>
              <a:defRPr sz="2812"/>
            </a:lvl1pPr>
          </a:lstStyle>
          <a:p>
            <a:r>
              <a:t>“Type a quote here.”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7759945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>
            <a:spLocks noGrp="1"/>
          </p:cNvSpPr>
          <p:nvPr>
            <p:ph type="pic" idx="21"/>
          </p:nvPr>
        </p:nvSpPr>
        <p:spPr>
          <a:xfrm>
            <a:off x="-125016" y="0"/>
            <a:ext cx="9402961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085188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8878444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- Top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Text"/>
          <p:cNvSpPr txBox="1">
            <a:spLocks noGrp="1"/>
          </p:cNvSpPr>
          <p:nvPr>
            <p:ph type="title"/>
          </p:nvPr>
        </p:nvSpPr>
        <p:spPr>
          <a:xfrm>
            <a:off x="669727" y="178594"/>
            <a:ext cx="7804547" cy="1518047"/>
          </a:xfrm>
          <a:prstGeom prst="rect">
            <a:avLst/>
          </a:prstGeom>
        </p:spPr>
        <p:txBody>
          <a:bodyPr anchor="ctr"/>
          <a:lstStyle>
            <a:lvl1pPr algn="ctr">
              <a:defRPr sz="5625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28555" y="6536531"/>
            <a:ext cx="282130" cy="275717"/>
          </a:xfrm>
          <a:prstGeom prst="rect">
            <a:avLst/>
          </a:prstGeom>
        </p:spPr>
        <p:txBody>
          <a:bodyPr anchor="t"/>
          <a:lstStyle>
            <a:lvl1pPr algn="ctr">
              <a:defRPr sz="1125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2208240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Blan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28555" y="6536531"/>
            <a:ext cx="282130" cy="275717"/>
          </a:xfrm>
          <a:prstGeom prst="rect">
            <a:avLst/>
          </a:prstGeom>
        </p:spPr>
        <p:txBody>
          <a:bodyPr anchor="t"/>
          <a:lstStyle>
            <a:lvl1pPr algn="ctr">
              <a:defRPr sz="1125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8151464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Title - Top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itle Text"/>
          <p:cNvSpPr txBox="1">
            <a:spLocks noGrp="1"/>
          </p:cNvSpPr>
          <p:nvPr>
            <p:ph type="title"/>
          </p:nvPr>
        </p:nvSpPr>
        <p:spPr>
          <a:xfrm>
            <a:off x="669727" y="178594"/>
            <a:ext cx="7804547" cy="1518047"/>
          </a:xfrm>
          <a:prstGeom prst="rect">
            <a:avLst/>
          </a:prstGeom>
        </p:spPr>
        <p:txBody>
          <a:bodyPr anchor="ctr"/>
          <a:lstStyle>
            <a:lvl1pPr algn="ctr">
              <a:defRPr sz="5625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5249" y="6509742"/>
            <a:ext cx="304572" cy="297389"/>
          </a:xfrm>
          <a:prstGeom prst="rect">
            <a:avLst/>
          </a:prstGeom>
        </p:spPr>
        <p:txBody>
          <a:bodyPr anchor="t"/>
          <a:lstStyle>
            <a:lvl1pPr algn="ctr">
              <a:defRPr sz="1266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754728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401836" y="1384102"/>
            <a:ext cx="8344762" cy="9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1836" y="232172"/>
            <a:ext cx="8340328" cy="982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1836" y="1562695"/>
            <a:ext cx="8340328" cy="4688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88984" y="6425362"/>
            <a:ext cx="256480" cy="25404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defRPr sz="984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4319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028" r:id="rId1"/>
    <p:sldLayoutId id="2147486029" r:id="rId2"/>
    <p:sldLayoutId id="2147486030" r:id="rId3"/>
    <p:sldLayoutId id="2147486031" r:id="rId4"/>
    <p:sldLayoutId id="2147486032" r:id="rId5"/>
    <p:sldLayoutId id="2147486033" r:id="rId6"/>
    <p:sldLayoutId id="2147486034" r:id="rId7"/>
    <p:sldLayoutId id="2147486035" r:id="rId8"/>
    <p:sldLayoutId id="2147486036" r:id="rId9"/>
    <p:sldLayoutId id="2147486037" r:id="rId10"/>
    <p:sldLayoutId id="2147486038" r:id="rId11"/>
    <p:sldLayoutId id="2147486039" r:id="rId12"/>
    <p:sldLayoutId id="2147486040" r:id="rId13"/>
    <p:sldLayoutId id="2147486041" r:id="rId14"/>
  </p:sldLayoutIdLst>
  <p:transition spd="med"/>
  <p:txStyles>
    <p:titleStyle>
      <a:lvl1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321457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642915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964372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285829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1607287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1928744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2250201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2571659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2893116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160729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321457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482186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642915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803643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964372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125101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285829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wcarpentry.github.io/git-novice/" TargetMode="External"/><Relationship Id="rId2" Type="http://schemas.openxmlformats.org/officeDocument/2006/relationships/hyperlink" Target="https://tom.preston-werner.com/2009/05/19/the-git-parable.html" TargetMode="External"/><Relationship Id="rId1" Type="http://schemas.openxmlformats.org/officeDocument/2006/relationships/slideLayout" Target="../slideLayouts/slideLayout27.xml"/><Relationship Id="rId5" Type="http://schemas.openxmlformats.org/officeDocument/2006/relationships/hyperlink" Target="https://escience.washington.edu/office-hours/#eScienceDataScientists" TargetMode="External"/><Relationship Id="rId4" Type="http://schemas.openxmlformats.org/officeDocument/2006/relationships/hyperlink" Target="https://github.com/HERA-Team/CHAMP_Bootcamp/blob/master/Lesson2_IntroToComputing/git-lab-handout.pdf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thub/gitignor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3.amazonaws.com/pronto-data/open_data_year_one.zip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pronto-data/open_data_year_one.zi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</a:t>
            </a: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Bryna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Natalie Robbins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Nels Schimek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Linguistics</a:t>
            </a: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October 3, 2024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hd101212s.png" descr="phd101212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0"/>
            <a:ext cx="5143500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98F3A-A804-E0C3-BF11-6999E6D92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Survey: Raise your hand if...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69E3E-EC9B-604E-246B-4DF6D9AC66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You’ve never used source / version control</a:t>
            </a:r>
          </a:p>
          <a:p>
            <a:r>
              <a:rPr lang="en-US" dirty="0"/>
              <a:t>You’ve used source control, but not git</a:t>
            </a:r>
          </a:p>
          <a:p>
            <a:r>
              <a:rPr lang="en-US" dirty="0"/>
              <a:t>Beginner in git as an individual </a:t>
            </a:r>
            <a:r>
              <a:rPr lang="en-US" sz="1828" dirty="0">
                <a:latin typeface="Consolas" panose="020B0609020204030204" pitchFamily="49" charset="0"/>
                <a:cs typeface="Consolas" panose="020B0609020204030204" pitchFamily="49" charset="0"/>
              </a:rPr>
              <a:t>(git add, git commit) </a:t>
            </a:r>
          </a:p>
          <a:p>
            <a:r>
              <a:rPr lang="en-US" dirty="0"/>
              <a:t>Moderate/Advanced in git as an individual </a:t>
            </a:r>
            <a:r>
              <a:rPr lang="en-US" sz="1828" dirty="0">
                <a:latin typeface="Consolas" panose="020B0609020204030204" pitchFamily="49" charset="0"/>
                <a:cs typeface="Consolas" panose="020B0609020204030204" pitchFamily="49" charset="0"/>
              </a:rPr>
              <a:t>(git rebase) </a:t>
            </a:r>
          </a:p>
          <a:p>
            <a:r>
              <a:rPr lang="en-US" dirty="0"/>
              <a:t>Beginner in git as collaborative team </a:t>
            </a:r>
            <a:r>
              <a:rPr lang="en-US" sz="1828" dirty="0">
                <a:latin typeface="Consolas" panose="020B0609020204030204" pitchFamily="49" charset="0"/>
                <a:cs typeface="Consolas" panose="020B0609020204030204" pitchFamily="49" charset="0"/>
              </a:rPr>
              <a:t>(git push, git pull)</a:t>
            </a:r>
          </a:p>
          <a:p>
            <a:r>
              <a:rPr lang="en-US" dirty="0"/>
              <a:t>Moderate/Advanced in Git/GitHub as collaborative team </a:t>
            </a:r>
            <a:r>
              <a:rPr lang="en-US" sz="1969" dirty="0"/>
              <a:t>(pull requests, hooks)</a:t>
            </a:r>
          </a:p>
        </p:txBody>
      </p:sp>
    </p:spTree>
    <p:extLst>
      <p:ext uri="{BB962C8B-B14F-4D97-AF65-F5344CB8AC3E}">
        <p14:creationId xmlns:p14="http://schemas.microsoft.com/office/powerpoint/2010/main" val="26743543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it and GitHu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 and GitHub</a:t>
            </a:r>
          </a:p>
        </p:txBody>
      </p:sp>
      <p:sp>
        <p:nvSpPr>
          <p:cNvPr id="156" name="g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t>git</a:t>
            </a:r>
          </a:p>
          <a:p>
            <a:pPr lvl="1">
              <a:spcBef>
                <a:spcPts val="0"/>
              </a:spcBef>
              <a:defRPr sz="2800"/>
            </a:pPr>
            <a:r>
              <a:t>version control</a:t>
            </a:r>
          </a:p>
          <a:p>
            <a:pPr lvl="1">
              <a:spcBef>
                <a:spcPts val="0"/>
              </a:spcBef>
              <a:defRPr sz="2800"/>
            </a:pPr>
            <a:r>
              <a:t>local + remote</a:t>
            </a:r>
          </a:p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endParaRPr/>
          </a:p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t>GitHub</a:t>
            </a:r>
          </a:p>
          <a:p>
            <a:pPr lvl="1">
              <a:spcBef>
                <a:spcPts val="0"/>
              </a:spcBef>
              <a:defRPr sz="2800"/>
            </a:pPr>
            <a:r>
              <a:t>Tools for collaboration</a:t>
            </a:r>
          </a:p>
          <a:p>
            <a:pPr lvl="2">
              <a:spcBef>
                <a:spcPts val="0"/>
              </a:spcBef>
              <a:defRPr sz="2800"/>
            </a:pPr>
            <a:r>
              <a:t>Issue tracking, pull requests with code review, forking</a:t>
            </a:r>
          </a:p>
          <a:p>
            <a:pPr lvl="1">
              <a:spcBef>
                <a:spcPts val="0"/>
              </a:spcBef>
              <a:defRPr sz="2800"/>
            </a:pPr>
            <a:r>
              <a:t>hosting &amp; public access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Why version control (and git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version control (and git)</a:t>
            </a:r>
          </a:p>
        </p:txBody>
      </p:sp>
      <p:sp>
        <p:nvSpPr>
          <p:cNvPr id="161" name="simplic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simplicity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only need one copy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always clear what the current version is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git just tracks changes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backup!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freedom to delete code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git keeps the full history, you can always resurrect old code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don’t need to keep commented code around ‘just in case’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provenance and reproducibility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makes it possible to track exactly what code was run for any analysis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fine-grained history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good support for branching and merging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supports development separate from a stable ‘main’ branch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/>
            </a:pPr>
            <a:r>
              <a:rPr dirty="0"/>
              <a:t>aids parallel development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itHub collaboration to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GitHub collaboration tools</a:t>
            </a:r>
          </a:p>
        </p:txBody>
      </p:sp>
      <p:sp>
        <p:nvSpPr>
          <p:cNvPr id="166" name="Issue track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311814" indent="-311814" defTabSz="398428">
              <a:spcBef>
                <a:spcPts val="0"/>
              </a:spcBef>
              <a:defRPr sz="3492">
                <a:solidFill>
                  <a:srgbClr val="000000"/>
                </a:solidFill>
              </a:defRPr>
            </a:pPr>
            <a:r>
              <a:t>Issue tracking</a:t>
            </a:r>
          </a:p>
          <a:p>
            <a:pPr marL="623627" lvl="1" indent="-311814" defTabSz="398428">
              <a:spcBef>
                <a:spcPts val="0"/>
              </a:spcBef>
              <a:defRPr sz="2716"/>
            </a:pPr>
            <a:r>
              <a:t>with labelling, assignments and links between issues and PRs</a:t>
            </a:r>
          </a:p>
          <a:p>
            <a:pPr marL="311814" indent="-311814" defTabSz="398428">
              <a:spcBef>
                <a:spcPts val="0"/>
              </a:spcBef>
              <a:defRPr sz="3492">
                <a:solidFill>
                  <a:srgbClr val="000000"/>
                </a:solidFill>
              </a:defRPr>
            </a:pPr>
            <a:endParaRPr/>
          </a:p>
          <a:p>
            <a:pPr marL="311814" indent="-311814" defTabSz="398428">
              <a:spcBef>
                <a:spcPts val="0"/>
              </a:spcBef>
              <a:defRPr sz="3492">
                <a:solidFill>
                  <a:srgbClr val="000000"/>
                </a:solidFill>
              </a:defRPr>
            </a:pPr>
            <a:r>
              <a:t>Pull Requests (PRs)</a:t>
            </a:r>
          </a:p>
          <a:p>
            <a:pPr marL="623627" lvl="1" indent="-311814" defTabSz="398428">
              <a:spcBef>
                <a:spcPts val="0"/>
              </a:spcBef>
              <a:defRPr sz="2716"/>
            </a:pPr>
            <a:r>
              <a:t>build code reviews into the process of merging in new functionality</a:t>
            </a:r>
          </a:p>
          <a:p>
            <a:pPr marL="311814" indent="-311814" defTabSz="398428">
              <a:spcBef>
                <a:spcPts val="0"/>
              </a:spcBef>
              <a:defRPr sz="3492">
                <a:solidFill>
                  <a:srgbClr val="000000"/>
                </a:solidFill>
              </a:defRPr>
            </a:pPr>
            <a:endParaRPr/>
          </a:p>
          <a:p>
            <a:pPr marL="311814" indent="-311814" defTabSz="398428">
              <a:spcBef>
                <a:spcPts val="0"/>
              </a:spcBef>
              <a:defRPr sz="3492">
                <a:solidFill>
                  <a:srgbClr val="000000"/>
                </a:solidFill>
              </a:defRPr>
            </a:pPr>
            <a:r>
              <a:t>integrations with other services</a:t>
            </a:r>
          </a:p>
          <a:p>
            <a:pPr marL="623627" lvl="1" indent="-311814" defTabSz="398428">
              <a:spcBef>
                <a:spcPts val="0"/>
              </a:spcBef>
              <a:defRPr sz="2716"/>
            </a:pPr>
            <a:r>
              <a:t>Continuous integration: tests and other checks run every time the repo is updated</a:t>
            </a:r>
          </a:p>
          <a:p>
            <a:pPr marL="623627" lvl="1" indent="-311814" defTabSz="398428">
              <a:spcBef>
                <a:spcPts val="0"/>
              </a:spcBef>
              <a:defRPr sz="2716"/>
            </a:pPr>
            <a:r>
              <a:t>Documentation hosting: rebuild the documentation every time the repo is updated</a:t>
            </a:r>
          </a:p>
          <a:p>
            <a:pPr marL="623627" lvl="1" indent="-311814" defTabSz="398428">
              <a:spcBef>
                <a:spcPts val="0"/>
              </a:spcBef>
              <a:defRPr sz="2716"/>
            </a:pPr>
            <a:endParaRPr/>
          </a:p>
          <a:p>
            <a:pPr marL="311814" indent="-311814" defTabSz="398428">
              <a:spcBef>
                <a:spcPts val="0"/>
              </a:spcBef>
              <a:defRPr sz="3492">
                <a:solidFill>
                  <a:srgbClr val="000000"/>
                </a:solidFill>
              </a:defRPr>
            </a:pPr>
            <a:r>
              <a:t>user interface for exploring code changes</a:t>
            </a:r>
          </a:p>
          <a:p>
            <a:pPr marL="623627" lvl="1" indent="-311814" defTabSz="398428">
              <a:spcBef>
                <a:spcPts val="0"/>
              </a:spcBef>
              <a:defRPr sz="2716"/>
            </a:pPr>
            <a:r>
              <a:t>graphical diffs between any commits or branches 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Reproducibility &amp; Open Scie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Reproducibility &amp; Open </a:t>
            </a:r>
            <a:r>
              <a:rPr lang="en-US" dirty="0"/>
              <a:t>Scholarship Hierarchy</a:t>
            </a:r>
            <a:endParaRPr dirty="0"/>
          </a:p>
        </p:txBody>
      </p:sp>
      <p:sp>
        <p:nvSpPr>
          <p:cNvPr id="265" name="public code…"/>
          <p:cNvSpPr txBox="1">
            <a:spLocks noGrp="1"/>
          </p:cNvSpPr>
          <p:nvPr>
            <p:ph type="body" idx="1"/>
          </p:nvPr>
        </p:nvSpPr>
        <p:spPr>
          <a:xfrm>
            <a:off x="401836" y="1567160"/>
            <a:ext cx="8340328" cy="4688086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r>
              <a:rPr dirty="0"/>
              <a:t>public code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complementary (some times required) to publishing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documentation and readability are key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the analysis is the code — allows others to see what you did</a:t>
            </a:r>
          </a:p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endParaRPr dirty="0"/>
          </a:p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r>
              <a:rPr dirty="0"/>
              <a:t>open source code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requires an open source license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API documentation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unit testing and continuous integration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building a user community</a:t>
            </a:r>
          </a:p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endParaRPr dirty="0"/>
          </a:p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r>
              <a:rPr dirty="0"/>
              <a:t>reproducibility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capture of versions &amp; settings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open data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full stack capture, containers (docker)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it bas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 basics</a:t>
            </a:r>
          </a:p>
        </p:txBody>
      </p:sp>
      <p:sp>
        <p:nvSpPr>
          <p:cNvPr id="171" name="local repositor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318242" indent="-318242" defTabSz="406644">
              <a:spcBef>
                <a:spcPts val="0"/>
              </a:spcBef>
              <a:defRPr sz="3564">
                <a:solidFill>
                  <a:srgbClr val="000000"/>
                </a:solidFill>
              </a:defRPr>
            </a:pPr>
            <a:r>
              <a:t>local repository</a:t>
            </a:r>
          </a:p>
          <a:p>
            <a:pPr marL="636485" lvl="1" indent="-318242" defTabSz="406644">
              <a:spcBef>
                <a:spcPts val="0"/>
              </a:spcBef>
              <a:defRPr sz="2772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a complete copy (with the full history) on your local machine</a:t>
            </a:r>
          </a:p>
          <a:p>
            <a:pPr marL="636485" lvl="1" indent="-318242" defTabSz="406644">
              <a:spcBef>
                <a:spcPts val="0"/>
              </a:spcBef>
              <a:defRPr sz="2772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self-contained and self-sufficient</a:t>
            </a:r>
          </a:p>
          <a:p>
            <a:pPr marL="318242" indent="-318242" defTabSz="406644">
              <a:spcBef>
                <a:spcPts val="0"/>
              </a:spcBef>
              <a:defRPr sz="3564">
                <a:solidFill>
                  <a:srgbClr val="000000"/>
                </a:solidFill>
              </a:defRPr>
            </a:pPr>
            <a:endParaRPr/>
          </a:p>
          <a:p>
            <a:pPr marL="318242" indent="-318242" defTabSz="406644">
              <a:spcBef>
                <a:spcPts val="0"/>
              </a:spcBef>
              <a:defRPr sz="3564">
                <a:solidFill>
                  <a:srgbClr val="000000"/>
                </a:solidFill>
              </a:defRPr>
            </a:pPr>
            <a:r>
              <a:t>remote repository</a:t>
            </a:r>
          </a:p>
          <a:p>
            <a:pPr marL="636485" lvl="1" indent="-318242" defTabSz="406644">
              <a:spcBef>
                <a:spcPts val="0"/>
              </a:spcBef>
              <a:defRPr sz="2772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a complete copy hosted remotely (e.g. on GitHub) — the repository all collaborators have access to</a:t>
            </a:r>
          </a:p>
          <a:p>
            <a:pPr marL="318242" indent="-318242" defTabSz="406644">
              <a:spcBef>
                <a:spcPts val="0"/>
              </a:spcBef>
              <a:defRPr sz="3564">
                <a:solidFill>
                  <a:srgbClr val="000000"/>
                </a:solidFill>
              </a:defRPr>
            </a:pPr>
            <a:endParaRPr/>
          </a:p>
          <a:p>
            <a:pPr marL="318242" indent="-318242" defTabSz="406644">
              <a:spcBef>
                <a:spcPts val="0"/>
              </a:spcBef>
              <a:defRPr sz="3564">
                <a:solidFill>
                  <a:srgbClr val="000000"/>
                </a:solidFill>
              </a:defRPr>
            </a:pPr>
            <a:r>
              <a:t>snapshots (commits)</a:t>
            </a:r>
          </a:p>
          <a:p>
            <a:pPr marL="636485" lvl="1" indent="-318242" defTabSz="406644">
              <a:spcBef>
                <a:spcPts val="0"/>
              </a:spcBef>
              <a:defRPr sz="2772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the unit of tracking within git — can be multiple changes to multiple files</a:t>
            </a:r>
          </a:p>
          <a:p>
            <a:pPr marL="636485" lvl="1" indent="-318242" defTabSz="406644">
              <a:spcBef>
                <a:spcPts val="0"/>
              </a:spcBef>
              <a:defRPr sz="2772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should be used to identify ‘atomic’ changes — things that go together</a:t>
            </a:r>
          </a:p>
          <a:p>
            <a:pPr marL="636485" lvl="1" indent="-318242" defTabSz="406644">
              <a:spcBef>
                <a:spcPts val="0"/>
              </a:spcBef>
              <a:defRPr sz="2772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commit early &amp; often — fine-grained commits make the history more useful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Working directory"/>
          <p:cNvSpPr/>
          <p:nvPr/>
        </p:nvSpPr>
        <p:spPr>
          <a:xfrm>
            <a:off x="20702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FF7E7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Working directory</a:t>
            </a:r>
          </a:p>
        </p:txBody>
      </p:sp>
      <p:sp>
        <p:nvSpPr>
          <p:cNvPr id="174" name="staging area (index)"/>
          <p:cNvSpPr/>
          <p:nvPr/>
        </p:nvSpPr>
        <p:spPr>
          <a:xfrm>
            <a:off x="2469455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D783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staging area (index)</a:t>
            </a:r>
          </a:p>
        </p:txBody>
      </p:sp>
      <p:sp>
        <p:nvSpPr>
          <p:cNvPr id="175" name="local repository:…"/>
          <p:cNvSpPr/>
          <p:nvPr/>
        </p:nvSpPr>
        <p:spPr>
          <a:xfrm>
            <a:off x="473189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local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  <p:sp>
        <p:nvSpPr>
          <p:cNvPr id="176" name="remote repository:…"/>
          <p:cNvSpPr/>
          <p:nvPr/>
        </p:nvSpPr>
        <p:spPr>
          <a:xfrm>
            <a:off x="6994326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remote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orking directory"/>
          <p:cNvSpPr/>
          <p:nvPr/>
        </p:nvSpPr>
        <p:spPr>
          <a:xfrm>
            <a:off x="20702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FF7E7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Working directory</a:t>
            </a:r>
          </a:p>
        </p:txBody>
      </p:sp>
      <p:sp>
        <p:nvSpPr>
          <p:cNvPr id="181" name="staging area (index)"/>
          <p:cNvSpPr/>
          <p:nvPr/>
        </p:nvSpPr>
        <p:spPr>
          <a:xfrm>
            <a:off x="2469455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D783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staging area (index)</a:t>
            </a:r>
          </a:p>
        </p:txBody>
      </p:sp>
      <p:sp>
        <p:nvSpPr>
          <p:cNvPr id="182" name="local repository:…"/>
          <p:cNvSpPr/>
          <p:nvPr/>
        </p:nvSpPr>
        <p:spPr>
          <a:xfrm>
            <a:off x="473189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local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  <p:sp>
        <p:nvSpPr>
          <p:cNvPr id="183" name="remote repository:…"/>
          <p:cNvSpPr/>
          <p:nvPr/>
        </p:nvSpPr>
        <p:spPr>
          <a:xfrm>
            <a:off x="6994326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remote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  <p:sp>
        <p:nvSpPr>
          <p:cNvPr id="189" name="Connection Line"/>
          <p:cNvSpPr/>
          <p:nvPr/>
        </p:nvSpPr>
        <p:spPr>
          <a:xfrm>
            <a:off x="1128422" y="1139190"/>
            <a:ext cx="2193480" cy="400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12" extrusionOk="0">
                <a:moveTo>
                  <a:pt x="0" y="16212"/>
                </a:moveTo>
                <a:cubicBezTo>
                  <a:pt x="7105" y="-4821"/>
                  <a:pt x="14305" y="-5388"/>
                  <a:pt x="21600" y="1451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185" name="git add"/>
          <p:cNvSpPr txBox="1"/>
          <p:nvPr/>
        </p:nvSpPr>
        <p:spPr>
          <a:xfrm>
            <a:off x="1895995" y="641119"/>
            <a:ext cx="104836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add</a:t>
            </a:r>
          </a:p>
        </p:txBody>
      </p:sp>
      <p:sp>
        <p:nvSpPr>
          <p:cNvPr id="186" name="git commit"/>
          <p:cNvSpPr txBox="1"/>
          <p:nvPr/>
        </p:nvSpPr>
        <p:spPr>
          <a:xfrm>
            <a:off x="3792804" y="641119"/>
            <a:ext cx="1551708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commit</a:t>
            </a:r>
          </a:p>
        </p:txBody>
      </p:sp>
      <p:sp>
        <p:nvSpPr>
          <p:cNvPr id="190" name="Connection Line"/>
          <p:cNvSpPr/>
          <p:nvPr/>
        </p:nvSpPr>
        <p:spPr>
          <a:xfrm>
            <a:off x="3430157" y="1122033"/>
            <a:ext cx="2208520" cy="3802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16082"/>
                </a:moveTo>
                <a:cubicBezTo>
                  <a:pt x="7206" y="-5400"/>
                  <a:pt x="14406" y="-5361"/>
                  <a:pt x="21600" y="1620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188" name="git status: use frequently to understand where files &amp; code changes are in this process"/>
          <p:cNvSpPr txBox="1"/>
          <p:nvPr/>
        </p:nvSpPr>
        <p:spPr>
          <a:xfrm>
            <a:off x="146494" y="5984403"/>
            <a:ext cx="8805351" cy="851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 dirty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status: use frequently to understand where files &amp; code changes</a:t>
            </a:r>
            <a:r>
              <a:rPr lang="en-US" sz="2531" kern="0" dirty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 </a:t>
            </a:r>
            <a:r>
              <a:rPr sz="2531" kern="0" dirty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are in this process 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Working directory"/>
          <p:cNvSpPr/>
          <p:nvPr/>
        </p:nvSpPr>
        <p:spPr>
          <a:xfrm>
            <a:off x="20702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FF7E7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Working directory</a:t>
            </a:r>
          </a:p>
        </p:txBody>
      </p:sp>
      <p:sp>
        <p:nvSpPr>
          <p:cNvPr id="195" name="staging area (index)"/>
          <p:cNvSpPr/>
          <p:nvPr/>
        </p:nvSpPr>
        <p:spPr>
          <a:xfrm>
            <a:off x="2469455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D783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staging area (index)</a:t>
            </a:r>
          </a:p>
        </p:txBody>
      </p:sp>
      <p:sp>
        <p:nvSpPr>
          <p:cNvPr id="196" name="local repository:…"/>
          <p:cNvSpPr/>
          <p:nvPr/>
        </p:nvSpPr>
        <p:spPr>
          <a:xfrm>
            <a:off x="473189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local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  <p:sp>
        <p:nvSpPr>
          <p:cNvPr id="197" name="remote repository:…"/>
          <p:cNvSpPr/>
          <p:nvPr/>
        </p:nvSpPr>
        <p:spPr>
          <a:xfrm>
            <a:off x="6994326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remote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  <p:sp>
        <p:nvSpPr>
          <p:cNvPr id="211" name="Connection Line"/>
          <p:cNvSpPr/>
          <p:nvPr/>
        </p:nvSpPr>
        <p:spPr>
          <a:xfrm>
            <a:off x="1128422" y="1139190"/>
            <a:ext cx="2193480" cy="400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12" extrusionOk="0">
                <a:moveTo>
                  <a:pt x="0" y="16212"/>
                </a:moveTo>
                <a:cubicBezTo>
                  <a:pt x="7105" y="-4821"/>
                  <a:pt x="14305" y="-5388"/>
                  <a:pt x="21600" y="1451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199" name="git add"/>
          <p:cNvSpPr txBox="1"/>
          <p:nvPr/>
        </p:nvSpPr>
        <p:spPr>
          <a:xfrm>
            <a:off x="1895995" y="641119"/>
            <a:ext cx="104836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add</a:t>
            </a:r>
          </a:p>
        </p:txBody>
      </p:sp>
      <p:sp>
        <p:nvSpPr>
          <p:cNvPr id="200" name="git commit"/>
          <p:cNvSpPr txBox="1"/>
          <p:nvPr/>
        </p:nvSpPr>
        <p:spPr>
          <a:xfrm>
            <a:off x="3792804" y="641119"/>
            <a:ext cx="1551708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commit</a:t>
            </a:r>
          </a:p>
        </p:txBody>
      </p:sp>
      <p:sp>
        <p:nvSpPr>
          <p:cNvPr id="201" name="git fetch"/>
          <p:cNvSpPr txBox="1"/>
          <p:nvPr/>
        </p:nvSpPr>
        <p:spPr>
          <a:xfrm>
            <a:off x="6309373" y="3443503"/>
            <a:ext cx="120866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fetch</a:t>
            </a:r>
          </a:p>
        </p:txBody>
      </p:sp>
      <p:sp>
        <p:nvSpPr>
          <p:cNvPr id="202" name="git push"/>
          <p:cNvSpPr txBox="1"/>
          <p:nvPr/>
        </p:nvSpPr>
        <p:spPr>
          <a:xfrm>
            <a:off x="6308570" y="589958"/>
            <a:ext cx="1210269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push</a:t>
            </a:r>
          </a:p>
        </p:txBody>
      </p:sp>
      <p:sp>
        <p:nvSpPr>
          <p:cNvPr id="212" name="Connection Line"/>
          <p:cNvSpPr/>
          <p:nvPr/>
        </p:nvSpPr>
        <p:spPr>
          <a:xfrm>
            <a:off x="3430157" y="1122033"/>
            <a:ext cx="2208520" cy="3802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16082"/>
                </a:moveTo>
                <a:cubicBezTo>
                  <a:pt x="7206" y="-5400"/>
                  <a:pt x="14406" y="-5361"/>
                  <a:pt x="21600" y="1620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13" name="Connection Line"/>
          <p:cNvSpPr/>
          <p:nvPr/>
        </p:nvSpPr>
        <p:spPr>
          <a:xfrm>
            <a:off x="5775204" y="1093768"/>
            <a:ext cx="2289748" cy="405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19" extrusionOk="0">
                <a:moveTo>
                  <a:pt x="0" y="16219"/>
                </a:moveTo>
                <a:cubicBezTo>
                  <a:pt x="7090" y="-4674"/>
                  <a:pt x="14290" y="-5381"/>
                  <a:pt x="21600" y="14099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14" name="Connection Line"/>
          <p:cNvSpPr/>
          <p:nvPr/>
        </p:nvSpPr>
        <p:spPr>
          <a:xfrm>
            <a:off x="5677805" y="3119002"/>
            <a:ext cx="2372056" cy="3386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67" extrusionOk="0">
                <a:moveTo>
                  <a:pt x="21600" y="3919"/>
                </a:moveTo>
                <a:cubicBezTo>
                  <a:pt x="15084" y="21600"/>
                  <a:pt x="7884" y="20294"/>
                  <a:pt x="0" y="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15" name="Connection Line"/>
          <p:cNvSpPr/>
          <p:nvPr/>
        </p:nvSpPr>
        <p:spPr>
          <a:xfrm>
            <a:off x="1142469" y="3148787"/>
            <a:ext cx="4381438" cy="355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21600" y="693"/>
                </a:moveTo>
                <a:cubicBezTo>
                  <a:pt x="14421" y="21600"/>
                  <a:pt x="7221" y="21369"/>
                  <a:pt x="0" y="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07" name="git merge"/>
          <p:cNvSpPr txBox="1"/>
          <p:nvPr/>
        </p:nvSpPr>
        <p:spPr>
          <a:xfrm>
            <a:off x="2727445" y="3443503"/>
            <a:ext cx="1426674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merge</a:t>
            </a:r>
          </a:p>
        </p:txBody>
      </p:sp>
      <p:sp>
        <p:nvSpPr>
          <p:cNvPr id="216" name="Connection Line"/>
          <p:cNvSpPr/>
          <p:nvPr/>
        </p:nvSpPr>
        <p:spPr>
          <a:xfrm>
            <a:off x="974357" y="3131992"/>
            <a:ext cx="7133066" cy="197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6" extrusionOk="0">
                <a:moveTo>
                  <a:pt x="21600" y="1177"/>
                </a:moveTo>
                <a:cubicBezTo>
                  <a:pt x="14772" y="21600"/>
                  <a:pt x="7572" y="21208"/>
                  <a:pt x="0" y="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09" name="git pull"/>
          <p:cNvSpPr txBox="1"/>
          <p:nvPr/>
        </p:nvSpPr>
        <p:spPr>
          <a:xfrm>
            <a:off x="4062910" y="5195318"/>
            <a:ext cx="10114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pull</a:t>
            </a:r>
          </a:p>
        </p:txBody>
      </p:sp>
      <p:sp>
        <p:nvSpPr>
          <p:cNvPr id="210" name="git status: use frequently to understand where files &amp; code changes are in this process"/>
          <p:cNvSpPr txBox="1"/>
          <p:nvPr/>
        </p:nvSpPr>
        <p:spPr>
          <a:xfrm>
            <a:off x="146494" y="5984403"/>
            <a:ext cx="8805351" cy="851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 dirty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status: use frequently to understand where files &amp; code changes are in this process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1EEE912-7554-4417-3A8C-94086133A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sure you have a GitHub account</a:t>
            </a:r>
            <a:br>
              <a:rPr lang="en-US" dirty="0"/>
            </a:br>
            <a:r>
              <a:rPr lang="en-US" dirty="0"/>
              <a:t>and fill out the survey to link it to you </a:t>
            </a:r>
            <a:r>
              <a:rPr lang="en-US" dirty="0" err="1"/>
              <a:t>netid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824B15-6DBD-7652-FE1A-613D905865D2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2</a:t>
            </a:fld>
            <a:endParaRPr lang="en-US" altLang="x-none"/>
          </a:p>
        </p:txBody>
      </p:sp>
      <p:pic>
        <p:nvPicPr>
          <p:cNvPr id="5" name="Picture 4" descr="A pie chart with different colored circles&#10;&#10;Description automatically generated">
            <a:extLst>
              <a:ext uri="{FF2B5EF4-FFF2-40B4-BE49-F238E27FC236}">
                <a16:creationId xmlns:a16="http://schemas.microsoft.com/office/drawing/2014/main" id="{E0AC9071-7FC0-1061-BA8D-E8886A755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824466"/>
            <a:ext cx="7772400" cy="476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419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it user interfa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 user interfaces</a:t>
            </a:r>
          </a:p>
        </p:txBody>
      </p:sp>
      <p:sp>
        <p:nvSpPr>
          <p:cNvPr id="223" name="command li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r>
              <a:rPr dirty="0"/>
              <a:t>command line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available everywhere including remote servers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can be hard to visualize the process</a:t>
            </a:r>
          </a:p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endParaRPr dirty="0"/>
          </a:p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r>
              <a:rPr dirty="0" err="1"/>
              <a:t>gui</a:t>
            </a:r>
            <a:r>
              <a:rPr dirty="0"/>
              <a:t> (</a:t>
            </a:r>
            <a:r>
              <a:rPr dirty="0" err="1"/>
              <a:t>GitKraken</a:t>
            </a:r>
            <a:r>
              <a:rPr dirty="0"/>
              <a:t>, SourceTree, </a:t>
            </a:r>
            <a:r>
              <a:rPr dirty="0" err="1"/>
              <a:t>Lazygit</a:t>
            </a:r>
            <a:r>
              <a:rPr dirty="0"/>
              <a:t> — terminal </a:t>
            </a:r>
            <a:r>
              <a:rPr dirty="0" err="1"/>
              <a:t>gui</a:t>
            </a:r>
            <a:r>
              <a:rPr lang="en-US" dirty="0"/>
              <a:t>, </a:t>
            </a:r>
            <a:r>
              <a:rPr lang="en-US" dirty="0" err="1"/>
              <a:t>GitLens</a:t>
            </a:r>
            <a:r>
              <a:rPr lang="en-US" dirty="0"/>
              <a:t> in </a:t>
            </a:r>
            <a:r>
              <a:rPr lang="en-US" dirty="0" err="1"/>
              <a:t>VSCode</a:t>
            </a:r>
            <a:r>
              <a:rPr dirty="0"/>
              <a:t>)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good for visualizing the process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great interface for viewing history and diffs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encourages some good practices (viewing changes before adding)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easy to do powerful things (add parts of files, deal with merge conflicts, undo)</a:t>
            </a:r>
          </a:p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endParaRPr dirty="0"/>
          </a:p>
          <a:p>
            <a:pPr marL="295740" indent="-295740" defTabSz="377890">
              <a:spcBef>
                <a:spcPts val="0"/>
              </a:spcBef>
              <a:defRPr sz="3312">
                <a:solidFill>
                  <a:srgbClr val="000000"/>
                </a:solidFill>
              </a:defRPr>
            </a:pPr>
            <a:r>
              <a:rPr dirty="0"/>
              <a:t>GitHub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great interface for viewing history and diffs, but restricted to what’s on the remote</a:t>
            </a:r>
          </a:p>
          <a:p>
            <a:pPr marL="591481" lvl="1" indent="-295740" defTabSz="377890">
              <a:spcBef>
                <a:spcPts val="0"/>
              </a:spcBef>
              <a:defRPr sz="2576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required for issue tracking and pull request management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Resour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Resources</a:t>
            </a:r>
          </a:p>
        </p:txBody>
      </p:sp>
      <p:sp>
        <p:nvSpPr>
          <p:cNvPr id="250" name="git parable (conceptually building up why git is the way it is): https://tom.preston-werner.com/2009/05/19/the-git-parable.htm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289311" indent="-289311" defTabSz="369675">
              <a:spcBef>
                <a:spcPts val="0"/>
              </a:spcBef>
              <a:defRPr sz="3239">
                <a:solidFill>
                  <a:srgbClr val="000000"/>
                </a:solidFill>
              </a:defRPr>
            </a:pPr>
            <a:r>
              <a:rPr dirty="0"/>
              <a:t>git parable (conceptually building up why git is the way it is): </a:t>
            </a:r>
            <a:r>
              <a:rPr u="sng" dirty="0">
                <a:hlinkClick r:id="rId2"/>
              </a:rPr>
              <a:t>https://tom.preston-werner.com/2009/05/19/the-git-parable.html</a:t>
            </a:r>
          </a:p>
          <a:p>
            <a:pPr marL="289311" indent="-289311" defTabSz="369675">
              <a:spcBef>
                <a:spcPts val="0"/>
              </a:spcBef>
              <a:defRPr sz="3239">
                <a:solidFill>
                  <a:srgbClr val="000000"/>
                </a:solidFill>
              </a:defRPr>
            </a:pPr>
            <a:endParaRPr u="sng" dirty="0">
              <a:hlinkClick r:id="rId2"/>
            </a:endParaRPr>
          </a:p>
          <a:p>
            <a:pPr marL="289311" indent="-289311" defTabSz="369675">
              <a:spcBef>
                <a:spcPts val="0"/>
              </a:spcBef>
              <a:defRPr sz="3239">
                <a:solidFill>
                  <a:srgbClr val="000000"/>
                </a:solidFill>
              </a:defRPr>
            </a:pPr>
            <a:r>
              <a:rPr dirty="0"/>
              <a:t>Software Carpentry hands-on tutorial: </a:t>
            </a:r>
            <a:r>
              <a:rPr u="sng" dirty="0">
                <a:hlinkClick r:id="rId3"/>
              </a:rPr>
              <a:t>http://swcarpentry.github.io/git-novice/</a:t>
            </a:r>
            <a:r>
              <a:rPr dirty="0"/>
              <a:t> </a:t>
            </a:r>
          </a:p>
          <a:p>
            <a:pPr marL="289311" indent="-289311" defTabSz="369675">
              <a:spcBef>
                <a:spcPts val="0"/>
              </a:spcBef>
              <a:defRPr sz="3239">
                <a:solidFill>
                  <a:srgbClr val="000000"/>
                </a:solidFill>
              </a:defRPr>
            </a:pPr>
            <a:endParaRPr dirty="0"/>
          </a:p>
          <a:p>
            <a:pPr marL="289311" indent="-289311" defTabSz="369675">
              <a:spcBef>
                <a:spcPts val="0"/>
              </a:spcBef>
              <a:defRPr sz="3239">
                <a:solidFill>
                  <a:srgbClr val="000000"/>
                </a:solidFill>
              </a:defRPr>
            </a:pPr>
            <a:r>
              <a:rPr dirty="0"/>
              <a:t>Lab-style git intro: </a:t>
            </a:r>
            <a:r>
              <a:rPr u="sng" dirty="0">
                <a:hlinkClick r:id="rId4"/>
              </a:rPr>
              <a:t>https://github.com/HERA-Team/CHAMP_Bootcamp/blob/master/Lesson2_IntroToComputing/git-lab-handout.pdf</a:t>
            </a:r>
          </a:p>
          <a:p>
            <a:pPr marL="289311" indent="-289311" defTabSz="369675">
              <a:spcBef>
                <a:spcPts val="0"/>
              </a:spcBef>
              <a:defRPr sz="3239">
                <a:solidFill>
                  <a:srgbClr val="000000"/>
                </a:solidFill>
              </a:defRPr>
            </a:pPr>
            <a:endParaRPr u="sng" dirty="0">
              <a:hlinkClick r:id="rId4"/>
            </a:endParaRPr>
          </a:p>
          <a:p>
            <a:pPr marL="289311" indent="-289311" defTabSz="369675">
              <a:spcBef>
                <a:spcPts val="0"/>
              </a:spcBef>
              <a:defRPr sz="3239">
                <a:solidFill>
                  <a:srgbClr val="000000"/>
                </a:solidFill>
              </a:defRPr>
            </a:pPr>
            <a:r>
              <a:rPr dirty="0"/>
              <a:t>eScience office hours (</a:t>
            </a:r>
            <a:r>
              <a:rPr u="sng" dirty="0">
                <a:hlinkClick r:id="rId5"/>
              </a:rPr>
              <a:t>https://escience.washington.edu/office-hours/#eScienceDataScientists</a:t>
            </a:r>
            <a:r>
              <a:rPr dirty="0"/>
              <a:t>)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48F7E3-D04D-3389-57B7-6F30D507C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practice</a:t>
            </a:r>
          </a:p>
        </p:txBody>
      </p:sp>
    </p:spTree>
    <p:extLst>
      <p:ext uri="{BB962C8B-B14F-4D97-AF65-F5344CB8AC3E}">
        <p14:creationId xmlns:p14="http://schemas.microsoft.com/office/powerpoint/2010/main" val="78091040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it confi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 config</a:t>
            </a:r>
          </a:p>
        </p:txBody>
      </p:sp>
      <p:sp>
        <p:nvSpPr>
          <p:cNvPr id="231" name="Global settings for g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t>Global settings for git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name and email address (to identify who made changes) — should match email associated with your GitHub account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preferred text editor (for commit messages)</a:t>
            </a:r>
          </a:p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endParaRPr/>
          </a:p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t>To see current settings: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git config —list</a:t>
            </a:r>
          </a:p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endParaRPr/>
          </a:p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t>To change these settings: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git config --global user.name "Vlad Dracula"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git config --global user.email "vlad@tran.sylvan.ia"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git config --global core.editor "nano -w”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Making a new reposi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Making a new repository</a:t>
            </a:r>
          </a:p>
        </p:txBody>
      </p:sp>
      <p:sp>
        <p:nvSpPr>
          <p:cNvPr id="226" name="On GitHub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t>On GitHub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choose public or private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initialize with a readme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choose a .gitignore (also see </a:t>
            </a:r>
            <a:r>
              <a:rPr u="sng">
                <a:hlinkClick r:id="rId3"/>
              </a:rPr>
              <a:t>https://github.com/github/gitignore</a:t>
            </a:r>
            <a:r>
              <a:t> for more language options, including matlab)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choose a license</a:t>
            </a:r>
          </a:p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endParaRPr/>
          </a:p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t>Clone the repository locally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ssh vs https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git clone &lt;repo-address&gt;</a:t>
            </a:r>
          </a:p>
          <a:p>
            <a:pPr lvl="1">
              <a:spcBef>
                <a:spcPts val="0"/>
              </a:spcBef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remote -v</a:t>
            </a:r>
            <a:r>
              <a:t> to see the address of the remote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making cha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making changes</a:t>
            </a:r>
          </a:p>
        </p:txBody>
      </p:sp>
      <p:sp>
        <p:nvSpPr>
          <p:cNvPr id="234" name="Check the statu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Check the status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status</a:t>
            </a:r>
            <a:r>
              <a:t> to see what things have changed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this command liberally — it’s always safe and helps you know what’s going on</a:t>
            </a:r>
          </a:p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Identify all the changes you want to snapshot together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diff</a:t>
            </a:r>
            <a:r>
              <a:t> to see what the changes are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add &lt;file&gt;</a:t>
            </a:r>
            <a:r>
              <a:t> to move changes to the staging area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only include changes that go together</a:t>
            </a:r>
          </a:p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make the snapshot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commit</a:t>
            </a:r>
            <a:r>
              <a:t> to make the snapshot: brings up a browser to add a commit message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or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commit -m ‘your message here’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commit messages should be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descriptive</a:t>
            </a:r>
          </a:p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view the history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log</a:t>
            </a: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git show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yncing with the remo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syncing with the remote</a:t>
            </a:r>
          </a:p>
        </p:txBody>
      </p:sp>
      <p:sp>
        <p:nvSpPr>
          <p:cNvPr id="239" name="get snapshots from the remot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r>
              <a:t>get snapshots from the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fetch</a:t>
            </a:r>
            <a:r>
              <a:t> to get the snapshots but not apply them to the local repo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status</a:t>
            </a:r>
            <a:r>
              <a:t> to see differences between the local and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merge</a:t>
            </a:r>
            <a:r>
              <a:t> to apply the snapshots to the local repo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pull</a:t>
            </a:r>
            <a:r>
              <a:t> is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fetch</a:t>
            </a:r>
            <a:r>
              <a:t> immediately followed by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merge </a:t>
            </a:r>
            <a:r>
              <a:t>but doesn’t let you examine the snapshots before applying them</a:t>
            </a:r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endParaRPr/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r>
              <a:t>send your snapshots to the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push</a:t>
            </a:r>
            <a:r>
              <a:t> to send your local snapshots to the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git will not let you push if there are snapshots on the remote that you have not yet merged into your local repository</a:t>
            </a:r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endParaRPr/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r>
              <a:t>view the history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log</a:t>
            </a: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git show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branch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branching</a:t>
            </a:r>
          </a:p>
        </p:txBody>
      </p:sp>
      <p:sp>
        <p:nvSpPr>
          <p:cNvPr id="244" name="create a new branch and switch to 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create a new branch and switch to it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use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git checkout -b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branch_name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  <a:r>
              <a:rPr dirty="0"/>
              <a:t> to create the branch and switch to it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for existing branches, use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git checkout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branch_name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  <a:r>
              <a:rPr dirty="0"/>
              <a:t> to switch to that branch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make changes and snapshots on that branch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push the branch up to the remote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use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git push --set-upstream origin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branch_name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 </a:t>
            </a:r>
            <a:r>
              <a:rPr dirty="0"/>
              <a:t>to make a branch on the remote that tracks your new local branch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make more changes and snapshots and push/pull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to merge the branch into the main, make a pull request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leads to a code review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merging vs rebasing branch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merging vs rebasing branches</a:t>
            </a:r>
          </a:p>
        </p:txBody>
      </p:sp>
      <p:sp>
        <p:nvSpPr>
          <p:cNvPr id="247" name="merging in branches is straightforward, but can result in a somewhat complicated graph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merging in branches is straightforward, but can result in a somewhat complicated graph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rebasing is an alternative approach that results in a neat, linear graph at the expense of rewriting history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rebasing effectively moves the location that a branch leaves the tree</a:t>
            </a:r>
          </a:p>
          <a:p>
            <a:pPr lvl="1">
              <a:spcBef>
                <a:spcPts val="0"/>
              </a:spcBef>
              <a:spcAft>
                <a:spcPts val="703"/>
              </a:spcAft>
            </a:pPr>
            <a:r>
              <a:rPr sz="1969" dirty="0"/>
              <a:t>can be used to place branches at the tip of the master branch to avoid having to merge</a:t>
            </a:r>
          </a:p>
          <a:p>
            <a:pPr lvl="1">
              <a:spcBef>
                <a:spcPts val="0"/>
              </a:spcBef>
              <a:spcAft>
                <a:spcPts val="703"/>
              </a:spcAft>
            </a:pPr>
            <a:r>
              <a:rPr sz="1969" dirty="0"/>
              <a:t>effectively replays the changes in the branch after the end of the master branch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ollaborating with GitHu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Collaborating with GitHub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CD22B-7B60-38C8-556B-086D44033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9D583-2D11-2EAE-3DBD-10897168D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from Tuesday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15A30-D516-A3A6-318F-6A43F4626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What do the following commands do?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ls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mkdir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cp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rm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touch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rmdir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more / less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curl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A8AD32-4F52-10D7-EAFE-A396C87B34EE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3208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ollaborative Data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Collaborative </a:t>
            </a:r>
            <a:r>
              <a:rPr lang="en-US" dirty="0"/>
              <a:t>coding and d</a:t>
            </a:r>
            <a:r>
              <a:rPr dirty="0"/>
              <a:t>ata </a:t>
            </a:r>
            <a:r>
              <a:rPr lang="en-US" dirty="0"/>
              <a:t>a</a:t>
            </a:r>
            <a:r>
              <a:rPr dirty="0"/>
              <a:t>nalysis</a:t>
            </a:r>
          </a:p>
        </p:txBody>
      </p:sp>
      <p:sp>
        <p:nvSpPr>
          <p:cNvPr id="255" name="Issues for discussion threads (e.g. https://github.com/EoRImaging/FHD/issues/39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dirty="0">
                <a:solidFill>
                  <a:srgbClr val="000000"/>
                </a:solidFill>
              </a:rPr>
              <a:t>Issues </a:t>
            </a:r>
            <a:r>
              <a:rPr lang="en-US" dirty="0">
                <a:solidFill>
                  <a:srgbClr val="000000"/>
                </a:solidFill>
              </a:rPr>
              <a:t>and</a:t>
            </a:r>
            <a:r>
              <a:rPr dirty="0">
                <a:solidFill>
                  <a:srgbClr val="000000"/>
                </a:solidFill>
              </a:rPr>
              <a:t> discussion</a:t>
            </a:r>
            <a:r>
              <a:rPr lang="en-US" dirty="0">
                <a:solidFill>
                  <a:srgbClr val="000000"/>
                </a:solidFill>
              </a:rPr>
              <a:t>s</a:t>
            </a:r>
            <a:r>
              <a:rPr dirty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 dirty="0"/>
              <a:t>Keep track of TODOs and worries</a:t>
            </a:r>
          </a:p>
          <a:p>
            <a:pPr lvl="2"/>
            <a:r>
              <a:rPr lang="en-US" dirty="0"/>
              <a:t>Use labels!</a:t>
            </a:r>
          </a:p>
          <a:p>
            <a:pPr lvl="1"/>
            <a:r>
              <a:rPr lang="en-US" dirty="0"/>
              <a:t>Communicating with collaborators, including non-coding ones (advisors)</a:t>
            </a:r>
          </a:p>
          <a:p>
            <a:pPr lvl="2"/>
            <a:r>
              <a:rPr lang="en-US" dirty="0"/>
              <a:t>T</a:t>
            </a:r>
            <a:r>
              <a:rPr dirty="0"/>
              <a:t>hreaded logbook linked to code</a:t>
            </a:r>
            <a:r>
              <a:rPr lang="en-US" dirty="0"/>
              <a:t> (e.g.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EoRImaging</a:t>
            </a:r>
            <a:r>
              <a:rPr lang="en-US" dirty="0"/>
              <a:t>/FHD/issues/39)</a:t>
            </a:r>
            <a:endParaRPr dirty="0"/>
          </a:p>
          <a:p>
            <a:pPr lvl="2"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lang="en-US" dirty="0"/>
              <a:t>Can embed plots, images as appropriate</a:t>
            </a:r>
            <a:endParaRPr dirty="0"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ollaborating on cod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Collaborating on code</a:t>
            </a:r>
          </a:p>
        </p:txBody>
      </p:sp>
      <p:sp>
        <p:nvSpPr>
          <p:cNvPr id="260" name="Branching workflow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270023" indent="-270023" defTabSz="345030">
              <a:spcBef>
                <a:spcPts val="2461"/>
              </a:spcBef>
              <a:defRPr sz="3024">
                <a:solidFill>
                  <a:srgbClr val="000000"/>
                </a:solidFill>
              </a:defRPr>
            </a:pPr>
            <a:r>
              <a:rPr dirty="0"/>
              <a:t>Branching workflow</a:t>
            </a:r>
          </a:p>
          <a:p>
            <a:pPr marL="540048" lvl="1" indent="-270023" defTabSz="345030">
              <a:spcBef>
                <a:spcPts val="2461"/>
              </a:spcBef>
              <a:defRPr sz="3024"/>
            </a:pPr>
            <a:r>
              <a:rPr dirty="0"/>
              <a:t>make a branch for a specific topic</a:t>
            </a:r>
          </a:p>
          <a:p>
            <a:pPr marL="540048" lvl="1" indent="-270023" defTabSz="345030">
              <a:spcBef>
                <a:spcPts val="2461"/>
              </a:spcBef>
              <a:defRPr sz="3024"/>
            </a:pPr>
            <a:r>
              <a:rPr dirty="0"/>
              <a:t>you can have multiple branches!</a:t>
            </a:r>
          </a:p>
          <a:p>
            <a:pPr marL="270023" indent="-270023" defTabSz="345030">
              <a:spcBef>
                <a:spcPts val="2461"/>
              </a:spcBef>
              <a:defRPr sz="3024">
                <a:solidFill>
                  <a:srgbClr val="000000"/>
                </a:solidFill>
              </a:defRPr>
            </a:pPr>
            <a:r>
              <a:rPr dirty="0"/>
              <a:t>Pull Requests for code </a:t>
            </a:r>
            <a:r>
              <a:rPr lang="en-US" dirty="0"/>
              <a:t>reviews (e.g.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RadioAstronomySoftwareGroup</a:t>
            </a:r>
            <a:r>
              <a:rPr lang="en-US" dirty="0"/>
              <a:t>/</a:t>
            </a:r>
            <a:r>
              <a:rPr lang="en-US" dirty="0" err="1"/>
              <a:t>pyuvdata</a:t>
            </a:r>
            <a:r>
              <a:rPr lang="en-US" dirty="0"/>
              <a:t>/pull/1292)</a:t>
            </a:r>
          </a:p>
          <a:p>
            <a:pPr marL="540048" lvl="1" indent="-270023" defTabSz="345030">
              <a:spcBef>
                <a:spcPts val="2461"/>
              </a:spcBef>
              <a:defRPr sz="3024"/>
            </a:pPr>
            <a:r>
              <a:rPr lang="en-US" dirty="0"/>
              <a:t>linking to issues</a:t>
            </a:r>
          </a:p>
          <a:p>
            <a:pPr marL="270023" indent="-270023" defTabSz="345030">
              <a:spcBef>
                <a:spcPts val="2461"/>
              </a:spcBef>
              <a:defRPr sz="3024">
                <a:solidFill>
                  <a:srgbClr val="000000"/>
                </a:solidFill>
              </a:defRPr>
            </a:pPr>
            <a:r>
              <a:rPr dirty="0"/>
              <a:t>GitHub Milestones/Projects</a:t>
            </a:r>
          </a:p>
          <a:p>
            <a:pPr marL="540048" lvl="1" indent="-270023" defTabSz="345030">
              <a:spcBef>
                <a:spcPts val="2461"/>
              </a:spcBef>
              <a:defRPr sz="302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track sets of issues towards a larger goal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9" name="Text Box 1"/>
          <p:cNvSpPr txBox="1">
            <a:spLocks noChangeArrowheads="1"/>
          </p:cNvSpPr>
          <p:nvPr/>
        </p:nvSpPr>
        <p:spPr bwMode="auto">
          <a:xfrm>
            <a:off x="6096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 dirty="0">
                <a:solidFill>
                  <a:srgbClr val="000000"/>
                </a:solidFill>
                <a:latin typeface="Calibri" charset="0"/>
              </a:rPr>
              <a:t>Pronto Data</a:t>
            </a:r>
          </a:p>
        </p:txBody>
      </p:sp>
      <p:pic>
        <p:nvPicPr>
          <p:cNvPr id="1026" name="Picture 2" descr="Seattle&amp;#39;s Pronto Cycle Share rolls out – Biking Bis">
            <a:extLst>
              <a:ext uri="{FF2B5EF4-FFF2-40B4-BE49-F238E27FC236}">
                <a16:creationId xmlns:a16="http://schemas.microsoft.com/office/drawing/2014/main" id="{5FE7E0D6-4C48-47C1-812A-1D8F1975C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84476"/>
            <a:ext cx="7010400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58360-91A1-675C-DBD9-C0DB5BDD271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17442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93874C-67AB-59E8-BACF-BFA01853F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221163"/>
          </a:xfrm>
        </p:spPr>
        <p:txBody>
          <a:bodyPr/>
          <a:lstStyle/>
          <a:p>
            <a:r>
              <a:rPr lang="en-US" dirty="0"/>
              <a:t>Used to be available from Seattle’s open data portal, but it was finally taken down.</a:t>
            </a:r>
          </a:p>
          <a:p>
            <a:endParaRPr lang="en-US" dirty="0"/>
          </a:p>
          <a:p>
            <a:r>
              <a:rPr lang="en-US" dirty="0"/>
              <a:t>So we will access it from an AWS bucket where it’s been conveniently stored for us: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F4467-F1B4-1E70-0149-39C5AC9328C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5</a:t>
            </a:fld>
            <a:endParaRPr lang="en-US" altLang="x-non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BDE73A-13C1-FBBB-AAEE-628D5B00FB3A}"/>
              </a:ext>
            </a:extLst>
          </p:cNvPr>
          <p:cNvSpPr txBox="1"/>
          <p:nvPr/>
        </p:nvSpPr>
        <p:spPr>
          <a:xfrm>
            <a:off x="524824" y="4724400"/>
            <a:ext cx="8586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200" i="1" u="none" strike="noStrike" dirty="0">
              <a:solidFill>
                <a:srgbClr val="007EE5"/>
              </a:solidFill>
              <a:effectLst/>
              <a:hlinkClick r:id="rId2"/>
            </a:endParaRPr>
          </a:p>
          <a:p>
            <a:r>
              <a:rPr lang="en-US" sz="2200" i="1" u="none" strike="noStrike" dirty="0">
                <a:solidFill>
                  <a:srgbClr val="007EE5"/>
                </a:solidFill>
                <a:effectLst/>
                <a:hlinkClick r:id="rId2"/>
              </a:rPr>
              <a:t>https://s3.amazonaws.com/pronto-data/open_data_year_one.zip</a:t>
            </a:r>
            <a:endParaRPr lang="en-US" sz="2200" dirty="0"/>
          </a:p>
        </p:txBody>
      </p:sp>
      <p:sp>
        <p:nvSpPr>
          <p:cNvPr id="7" name="Text Box 1">
            <a:extLst>
              <a:ext uri="{FF2B5EF4-FFF2-40B4-BE49-F238E27FC236}">
                <a16:creationId xmlns:a16="http://schemas.microsoft.com/office/drawing/2014/main" id="{1D77B8D6-2CF5-2A66-9482-E5EAEA0DC6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 dirty="0">
                <a:solidFill>
                  <a:srgbClr val="000000"/>
                </a:solidFill>
                <a:latin typeface="Calibri" charset="0"/>
              </a:rPr>
              <a:t>Pronto Data</a:t>
            </a:r>
          </a:p>
        </p:txBody>
      </p:sp>
    </p:spTree>
    <p:extLst>
      <p:ext uri="{BB962C8B-B14F-4D97-AF65-F5344CB8AC3E}">
        <p14:creationId xmlns:p14="http://schemas.microsoft.com/office/powerpoint/2010/main" val="2560553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7" name="Text Box 1"/>
          <p:cNvSpPr txBox="1">
            <a:spLocks noChangeArrowheads="1"/>
          </p:cNvSpPr>
          <p:nvPr/>
        </p:nvSpPr>
        <p:spPr bwMode="auto">
          <a:xfrm>
            <a:off x="609600" y="13716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Getting Data With Shell Scripts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A0821-AE65-5DCA-BCDF-245028570BB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9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Demo </a:t>
            </a:r>
          </a:p>
        </p:txBody>
      </p:sp>
      <p:sp>
        <p:nvSpPr>
          <p:cNvPr id="196610" name="Content Placeholder 4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Create the project directory structure and README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Get the pronto data from the Internet, </a:t>
            </a:r>
            <a:r>
              <a:rPr lang="en-US" sz="2000" i="1" u="none" strike="noStrike" dirty="0">
                <a:solidFill>
                  <a:srgbClr val="007EE5"/>
                </a:solidFill>
                <a:effectLst/>
                <a:hlinkClick r:id="rId3"/>
              </a:rPr>
              <a:t>https://s3.amazonaws.com/pronto-data/open_data_year_one.zip</a:t>
            </a:r>
            <a:endParaRPr lang="en-US" altLang="x-none" sz="2000" dirty="0"/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Unpack the data</a:t>
            </a:r>
          </a:p>
          <a:p>
            <a:pPr marL="400050" lvl="1" indent="0"/>
            <a:r>
              <a:rPr lang="en-US" altLang="x-none" dirty="0"/>
              <a:t>Comma separated variable (CSV) files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Automate the workflow using a shell script</a:t>
            </a:r>
          </a:p>
        </p:txBody>
      </p:sp>
      <p:sp>
        <p:nvSpPr>
          <p:cNvPr id="196612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9F82A24-042B-574B-8CDA-EB2BF67B829C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7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Useful Shell Commands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42913" y="990600"/>
          <a:ext cx="8229600" cy="46418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Command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Task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Example usage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List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ls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Copy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cp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original_file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new_file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mv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Move / rename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mv original_file new_file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rm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Remove / delete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rm original_file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Change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cd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pwd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Print working / current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pwd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mkdir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Create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mkdir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rmdir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Remove / delete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rmdir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cat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cat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head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begining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of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head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tail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end of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tail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Search file for matching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grep search.text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sort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Sort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sort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uniq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Print unique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uniq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diff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Compare to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diff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original_file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new_file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unzip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Uncompress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a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unzip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compressed_file.zip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curl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Download</a:t>
                      </a:r>
                      <a:r>
                        <a:rPr 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a file using its URL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curl some</a:t>
                      </a:r>
                      <a:r>
                        <a:rPr 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URL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198737" name="Slide Number Placeholder 3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FD07204-6493-3F41-8627-1573AC1E1B26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8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219200" y="5791200"/>
            <a:ext cx="7543800" cy="4619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>
                <a:solidFill>
                  <a:srgbClr val="000000"/>
                </a:solidFill>
                <a:latin typeface="Calibri" charset="0"/>
              </a:rPr>
              <a:t>Also see http://www.pixelbeat.org/cmdline.html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19200" y="6243638"/>
            <a:ext cx="7543800" cy="46196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>
                <a:solidFill>
                  <a:srgbClr val="000000"/>
                </a:solidFill>
                <a:latin typeface="Calibri" charset="0"/>
              </a:rPr>
              <a:t>Also search shell + &lt;cmd name&gt;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5C786-8A9C-4E52-EE53-0981B0054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>
            <a:extLst>
              <a:ext uri="{FF2B5EF4-FFF2-40B4-BE49-F238E27FC236}">
                <a16:creationId xmlns:a16="http://schemas.microsoft.com/office/drawing/2014/main" id="{DC70CB11-CB33-D794-B024-BF89818EFD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895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6600" b="1" dirty="0">
                <a:solidFill>
                  <a:srgbClr val="FFFFFF"/>
                </a:solidFill>
                <a:latin typeface="Calibri" charset="0"/>
              </a:rPr>
              <a:t>Version Control</a:t>
            </a:r>
            <a:endParaRPr lang="en-US" altLang="x-none" sz="6600" i="1" dirty="0">
              <a:solidFill>
                <a:srgbClr val="FFFFFF"/>
              </a:solidFill>
              <a:latin typeface="Calibri" charset="0"/>
            </a:endParaRPr>
          </a:p>
        </p:txBody>
      </p:sp>
      <p:pic>
        <p:nvPicPr>
          <p:cNvPr id="150531" name="Picture 3">
            <a:extLst>
              <a:ext uri="{FF2B5EF4-FFF2-40B4-BE49-F238E27FC236}">
                <a16:creationId xmlns:a16="http://schemas.microsoft.com/office/drawing/2014/main" id="{E57A98D9-9BDC-4AAD-0763-B81508458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95773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87ba5c36-b7cf-4793-bbc2-bd5b3a9f95ca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22470</TotalTime>
  <Words>2017</Words>
  <Application>Microsoft Macintosh PowerPoint</Application>
  <PresentationFormat>On-screen Show (4:3)</PresentationFormat>
  <Paragraphs>335</Paragraphs>
  <Slides>31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47" baseType="lpstr">
      <vt:lpstr>ＭＳ Ｐゴシック</vt:lpstr>
      <vt:lpstr>Arial</vt:lpstr>
      <vt:lpstr>Calibri</vt:lpstr>
      <vt:lpstr>Consolas</vt:lpstr>
      <vt:lpstr>Courier</vt:lpstr>
      <vt:lpstr>Courier New</vt:lpstr>
      <vt:lpstr>Helvetica</vt:lpstr>
      <vt:lpstr>Helvetica Light</vt:lpstr>
      <vt:lpstr>Helvetica Neue</vt:lpstr>
      <vt:lpstr>Helvetica Neue Light</vt:lpstr>
      <vt:lpstr>Helvetica Neue Medium</vt:lpstr>
      <vt:lpstr>Times New Roman</vt:lpstr>
      <vt:lpstr>Wingdings</vt:lpstr>
      <vt:lpstr>1_Office Theme</vt:lpstr>
      <vt:lpstr>6_Office Theme</vt:lpstr>
      <vt:lpstr>ModernPortfolio</vt:lpstr>
      <vt:lpstr>PowerPoint Presentation</vt:lpstr>
      <vt:lpstr>Make sure you have a GitHub account and fill out the survey to link it to you netid</vt:lpstr>
      <vt:lpstr>Review from Tuesday</vt:lpstr>
      <vt:lpstr>PowerPoint Presentation</vt:lpstr>
      <vt:lpstr>PowerPoint Presentation</vt:lpstr>
      <vt:lpstr>PowerPoint Presentation</vt:lpstr>
      <vt:lpstr>Demo </vt:lpstr>
      <vt:lpstr>Useful Shell Commands</vt:lpstr>
      <vt:lpstr>PowerPoint Presentation</vt:lpstr>
      <vt:lpstr>PowerPoint Presentation</vt:lpstr>
      <vt:lpstr>Quick Survey: Raise your hand if...</vt:lpstr>
      <vt:lpstr>git and GitHub</vt:lpstr>
      <vt:lpstr>Why version control (and git)</vt:lpstr>
      <vt:lpstr>GitHub collaboration tools</vt:lpstr>
      <vt:lpstr>Reproducibility &amp; Open Scholarship Hierarchy</vt:lpstr>
      <vt:lpstr>git basics</vt:lpstr>
      <vt:lpstr>PowerPoint Presentation</vt:lpstr>
      <vt:lpstr>PowerPoint Presentation</vt:lpstr>
      <vt:lpstr>PowerPoint Presentation</vt:lpstr>
      <vt:lpstr>git user interfaces</vt:lpstr>
      <vt:lpstr>Resources</vt:lpstr>
      <vt:lpstr>Hands on practice</vt:lpstr>
      <vt:lpstr>git config</vt:lpstr>
      <vt:lpstr>Making a new repository</vt:lpstr>
      <vt:lpstr>making changes</vt:lpstr>
      <vt:lpstr>syncing with the remote</vt:lpstr>
      <vt:lpstr>branching</vt:lpstr>
      <vt:lpstr>merging vs rebasing branches</vt:lpstr>
      <vt:lpstr>Collaborating with GitHub</vt:lpstr>
      <vt:lpstr>Collaborative coding and data analysis</vt:lpstr>
      <vt:lpstr>Collaborating on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Bryna Hazelton</cp:lastModifiedBy>
  <cp:revision>391</cp:revision>
  <cp:lastPrinted>1601-01-01T00:00:00Z</cp:lastPrinted>
  <dcterms:created xsi:type="dcterms:W3CDTF">2008-11-04T22:35:39Z</dcterms:created>
  <dcterms:modified xsi:type="dcterms:W3CDTF">2024-10-03T17:36:05Z</dcterms:modified>
</cp:coreProperties>
</file>